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7"/>
  </p:notesMasterIdLst>
  <p:sldIdLst>
    <p:sldId id="256" r:id="rId2"/>
    <p:sldId id="283" r:id="rId3"/>
    <p:sldId id="265" r:id="rId4"/>
    <p:sldId id="271" r:id="rId5"/>
    <p:sldId id="285" r:id="rId6"/>
    <p:sldId id="287" r:id="rId7"/>
    <p:sldId id="291" r:id="rId8"/>
    <p:sldId id="292" r:id="rId9"/>
    <p:sldId id="300" r:id="rId10"/>
    <p:sldId id="297" r:id="rId11"/>
    <p:sldId id="299" r:id="rId12"/>
    <p:sldId id="290" r:id="rId13"/>
    <p:sldId id="286" r:id="rId14"/>
    <p:sldId id="263" r:id="rId15"/>
    <p:sldId id="278" r:id="rId16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8"/>
    </p:embeddedFont>
    <p:embeddedFont>
      <p:font typeface="Lao UI" panose="020B0502040204020203" pitchFamily="34" charset="0"/>
      <p:regular r:id="rId19"/>
      <p:bold r:id="rId20"/>
    </p:embeddedFont>
    <p:embeddedFont>
      <p:font typeface="Lato" panose="020F0502020204030203" pitchFamily="34" charset="77"/>
      <p:regular r:id="rId21"/>
      <p:bold r:id="rId22"/>
      <p:italic r:id="rId23"/>
      <p:boldItalic r:id="rId24"/>
    </p:embeddedFont>
    <p:embeddedFont>
      <p:font typeface="Raleway" pitchFamily="2" charset="77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32EA699-0726-4E81-BB28-E54C7EA7B690}">
  <a:tblStyle styleId="{432EA699-0726-4E81-BB28-E54C7EA7B6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142" d="100"/>
          <a:sy n="142" d="100"/>
        </p:scale>
        <p:origin x="7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7860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31206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94578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852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4125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4657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7017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8748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5025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9837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None/>
              <a:defRPr sz="4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938246" y="2533163"/>
            <a:ext cx="7218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659861" y="2533163"/>
            <a:ext cx="7218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" y="2533163"/>
            <a:ext cx="7218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721425" y="2533163"/>
            <a:ext cx="52167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9144000" cy="399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047704" y="3992850"/>
            <a:ext cx="3047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6096271" y="3992850"/>
            <a:ext cx="3047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" y="3992850"/>
            <a:ext cx="3047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-125" y="4830281"/>
            <a:ext cx="91440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▷"/>
              <a:defRPr>
                <a:solidFill>
                  <a:schemeClr val="dk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6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893625" y="1200150"/>
            <a:ext cx="3136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4219456" y="1200150"/>
            <a:ext cx="3136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0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0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_1">
    <p:bg>
      <p:bgPr>
        <a:solidFill>
          <a:schemeClr val="accen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7356366" y="5066325"/>
            <a:ext cx="893700" cy="7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8250312" y="5066325"/>
            <a:ext cx="893700" cy="7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1"/>
          <p:cNvSpPr/>
          <p:nvPr/>
        </p:nvSpPr>
        <p:spPr>
          <a:xfrm>
            <a:off x="0" y="5066325"/>
            <a:ext cx="893700" cy="77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1"/>
          <p:cNvSpPr/>
          <p:nvPr/>
        </p:nvSpPr>
        <p:spPr>
          <a:xfrm>
            <a:off x="893710" y="5066325"/>
            <a:ext cx="6462600" cy="7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Raleway"/>
              <a:buNone/>
              <a:defRPr sz="3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3700" y="1373588"/>
            <a:ext cx="6462600" cy="35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Char char="▷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●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○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"/>
              <a:buChar char="■"/>
              <a:defRPr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6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introduction-to-recommender-systems-6c66cf15ada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i.insider.com/56dbe6e5dd08953a4f8b4601" TargetMode="External"/><Relationship Id="rId5" Type="http://schemas.openxmlformats.org/officeDocument/2006/relationships/hyperlink" Target="https://www.roboticsbusinessreview.com/wp-content/uploads/2019/11/AdobeStock_196117060-1024x683.jpeg" TargetMode="External"/><Relationship Id="rId4" Type="http://schemas.openxmlformats.org/officeDocument/2006/relationships/hyperlink" Target="https://www.mckinsey.com/industries/retail/our-insights/how-retailers-can-keep-up-with-consumers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xfrm>
            <a:off x="645225" y="2762725"/>
            <a:ext cx="67365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Restaurant Recommender System</a:t>
            </a:r>
            <a:endParaRPr dirty="0"/>
          </a:p>
        </p:txBody>
      </p:sp>
      <p:sp>
        <p:nvSpPr>
          <p:cNvPr id="4" name="Google Shape;351;p36">
            <a:extLst>
              <a:ext uri="{FF2B5EF4-FFF2-40B4-BE49-F238E27FC236}">
                <a16:creationId xmlns:a16="http://schemas.microsoft.com/office/drawing/2014/main" id="{D8FEE644-CC9A-2440-A7F1-1BEF73E465C2}"/>
              </a:ext>
            </a:extLst>
          </p:cNvPr>
          <p:cNvSpPr txBox="1"/>
          <p:nvPr/>
        </p:nvSpPr>
        <p:spPr>
          <a:xfrm>
            <a:off x="6944175" y="86230"/>
            <a:ext cx="20487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i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Ronak </a:t>
            </a:r>
            <a:r>
              <a:rPr lang="en-US" sz="1200" i="1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Sankaranarayanan</a:t>
            </a:r>
            <a:endParaRPr lang="en-US" sz="1200" i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i="1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Sitanshu</a:t>
            </a:r>
            <a:r>
              <a:rPr lang="en-US" sz="1200" i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200" i="1" dirty="0" err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Rupani</a:t>
            </a:r>
            <a:endParaRPr sz="1200" i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2400" dirty="0"/>
              <a:t>Recommender Process</a:t>
            </a:r>
            <a:endParaRPr sz="2400" dirty="0"/>
          </a:p>
        </p:txBody>
      </p:sp>
      <p:grpSp>
        <p:nvGrpSpPr>
          <p:cNvPr id="242" name="Google Shape;242;p28"/>
          <p:cNvGrpSpPr/>
          <p:nvPr/>
        </p:nvGrpSpPr>
        <p:grpSpPr>
          <a:xfrm>
            <a:off x="6050755" y="2002224"/>
            <a:ext cx="2837255" cy="2612127"/>
            <a:chOff x="5565731" y="1189990"/>
            <a:chExt cx="3305700" cy="3482835"/>
          </a:xfrm>
        </p:grpSpPr>
        <p:sp>
          <p:nvSpPr>
            <p:cNvPr id="243" name="Google Shape;243;p28"/>
            <p:cNvSpPr/>
            <p:nvPr/>
          </p:nvSpPr>
          <p:spPr>
            <a:xfrm>
              <a:off x="5565731" y="1189990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2400" dirty="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Last</a:t>
              </a:r>
              <a:endParaRPr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44" name="Google Shape;244;p28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SG" sz="18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Recommend restaurants with Highest correlation</a:t>
              </a:r>
              <a:endParaRPr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45" name="Google Shape;245;p28"/>
          <p:cNvGrpSpPr/>
          <p:nvPr/>
        </p:nvGrpSpPr>
        <p:grpSpPr>
          <a:xfrm>
            <a:off x="0" y="2002224"/>
            <a:ext cx="2450306" cy="2612127"/>
            <a:chOff x="0" y="1189989"/>
            <a:chExt cx="3168414" cy="3482836"/>
          </a:xfrm>
          <a:solidFill>
            <a:schemeClr val="bg2">
              <a:lumMod val="60000"/>
              <a:lumOff val="40000"/>
            </a:schemeClr>
          </a:solidFill>
        </p:grpSpPr>
        <p:sp>
          <p:nvSpPr>
            <p:cNvPr id="246" name="Google Shape;246;p28"/>
            <p:cNvSpPr/>
            <p:nvPr/>
          </p:nvSpPr>
          <p:spPr>
            <a:xfrm>
              <a:off x="0" y="1189989"/>
              <a:ext cx="3168414" cy="669000"/>
            </a:xfrm>
            <a:prstGeom prst="homePlate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2400" dirty="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First</a:t>
              </a:r>
              <a:endParaRPr sz="24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7" name="Google Shape;247;p28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SG" sz="18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Sparse matrix.</a:t>
              </a:r>
              <a:endParaRPr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248" name="Google Shape;248;p28"/>
          <p:cNvGrpSpPr/>
          <p:nvPr/>
        </p:nvGrpSpPr>
        <p:grpSpPr>
          <a:xfrm>
            <a:off x="2172679" y="2002224"/>
            <a:ext cx="2120715" cy="2619432"/>
            <a:chOff x="2944204" y="1189775"/>
            <a:chExt cx="3305700" cy="3492575"/>
          </a:xfrm>
          <a:solidFill>
            <a:schemeClr val="bg2">
              <a:lumMod val="75000"/>
            </a:schemeClr>
          </a:solidFill>
        </p:grpSpPr>
        <p:sp>
          <p:nvSpPr>
            <p:cNvPr id="249" name="Google Shape;249;p28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name="adj" fmla="val 5000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" sz="2400" dirty="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Second</a:t>
              </a:r>
              <a:endParaRPr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50" name="Google Shape;250;p28"/>
            <p:cNvSpPr txBox="1"/>
            <p:nvPr/>
          </p:nvSpPr>
          <p:spPr>
            <a:xfrm>
              <a:off x="3287875" y="2066651"/>
              <a:ext cx="2695691" cy="2615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SG" sz="18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Single </a:t>
              </a: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SG" sz="18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Value Decomposition</a:t>
              </a: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SG" sz="18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(SVD)</a:t>
              </a:r>
              <a:endParaRPr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51" name="Google Shape;251;p28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13" name="Google Shape;242;p28">
            <a:extLst>
              <a:ext uri="{FF2B5EF4-FFF2-40B4-BE49-F238E27FC236}">
                <a16:creationId xmlns:a16="http://schemas.microsoft.com/office/drawing/2014/main" id="{191A7123-36C9-40AB-AED6-DD64A15F6B85}"/>
              </a:ext>
            </a:extLst>
          </p:cNvPr>
          <p:cNvGrpSpPr/>
          <p:nvPr/>
        </p:nvGrpSpPr>
        <p:grpSpPr>
          <a:xfrm>
            <a:off x="4018406" y="2002224"/>
            <a:ext cx="2307337" cy="2653418"/>
            <a:chOff x="3886761" y="986790"/>
            <a:chExt cx="2737703" cy="3537890"/>
          </a:xfrm>
        </p:grpSpPr>
        <p:sp>
          <p:nvSpPr>
            <p:cNvPr id="14" name="Google Shape;243;p28">
              <a:extLst>
                <a:ext uri="{FF2B5EF4-FFF2-40B4-BE49-F238E27FC236}">
                  <a16:creationId xmlns:a16="http://schemas.microsoft.com/office/drawing/2014/main" id="{7D80EDCE-B8C4-4EBB-8489-289716910953}"/>
                </a:ext>
              </a:extLst>
            </p:cNvPr>
            <p:cNvSpPr/>
            <p:nvPr/>
          </p:nvSpPr>
          <p:spPr>
            <a:xfrm>
              <a:off x="3886761" y="986790"/>
              <a:ext cx="2737703" cy="669000"/>
            </a:xfrm>
            <a:prstGeom prst="chevron">
              <a:avLst>
                <a:gd name="adj" fmla="val 50000"/>
              </a:avLst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-SG" sz="2400" dirty="0">
                  <a:solidFill>
                    <a:schemeClr val="lt1"/>
                  </a:solidFill>
                  <a:latin typeface="Raleway" panose="020B0604020202020204" charset="0"/>
                  <a:ea typeface="Lato"/>
                  <a:cs typeface="Lato"/>
                  <a:sym typeface="Lato"/>
                </a:rPr>
                <a:t>Third</a:t>
              </a:r>
              <a:endParaRPr sz="2400" dirty="0">
                <a:solidFill>
                  <a:schemeClr val="lt1"/>
                </a:solidFill>
                <a:latin typeface="Raleway" panose="020B0604020202020204" charset="0"/>
                <a:ea typeface="Lato"/>
                <a:cs typeface="Lato"/>
                <a:sym typeface="Lato"/>
              </a:endParaRPr>
            </a:p>
          </p:txBody>
        </p:sp>
        <p:sp>
          <p:nvSpPr>
            <p:cNvPr id="15" name="Google Shape;244;p28">
              <a:extLst>
                <a:ext uri="{FF2B5EF4-FFF2-40B4-BE49-F238E27FC236}">
                  <a16:creationId xmlns:a16="http://schemas.microsoft.com/office/drawing/2014/main" id="{0C7E919C-4627-43EE-BECF-22E648C1C0B3}"/>
                </a:ext>
              </a:extLst>
            </p:cNvPr>
            <p:cNvSpPr txBox="1"/>
            <p:nvPr/>
          </p:nvSpPr>
          <p:spPr>
            <a:xfrm>
              <a:off x="4171129" y="1908979"/>
              <a:ext cx="2236200" cy="26157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SG" sz="18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Correlation Matrix</a:t>
              </a:r>
              <a:endParaRPr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9296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4"/>
          <p:cNvSpPr txBox="1">
            <a:spLocks noGrp="1"/>
          </p:cNvSpPr>
          <p:nvPr>
            <p:ph type="title"/>
          </p:nvPr>
        </p:nvSpPr>
        <p:spPr>
          <a:xfrm>
            <a:off x="893700" y="344101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2400" dirty="0"/>
              <a:t>Recommendation Results:</a:t>
            </a:r>
            <a:br>
              <a:rPr lang="en-SG" sz="2400" dirty="0"/>
            </a:br>
            <a:r>
              <a:rPr lang="en-SG" sz="2400" dirty="0"/>
              <a:t>Restaurant Name  :  Bacchanal Buffet </a:t>
            </a:r>
            <a:endParaRPr sz="2400" dirty="0"/>
          </a:p>
        </p:txBody>
      </p:sp>
      <p:graphicFrame>
        <p:nvGraphicFramePr>
          <p:cNvPr id="199" name="Google Shape;199;p24"/>
          <p:cNvGraphicFramePr/>
          <p:nvPr>
            <p:extLst>
              <p:ext uri="{D42A27DB-BD31-4B8C-83A1-F6EECF244321}">
                <p14:modId xmlns:p14="http://schemas.microsoft.com/office/powerpoint/2010/main" val="206837937"/>
              </p:ext>
            </p:extLst>
          </p:nvPr>
        </p:nvGraphicFramePr>
        <p:xfrm>
          <a:off x="2631281" y="1569700"/>
          <a:ext cx="3619500" cy="2004100"/>
        </p:xfrm>
        <a:graphic>
          <a:graphicData uri="http://schemas.openxmlformats.org/drawingml/2006/table">
            <a:tbl>
              <a:tblPr>
                <a:noFill/>
                <a:tableStyleId>{432EA699-0726-4E81-BB28-E54C7EA7B690}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1025">
                <a:tc>
                  <a:txBody>
                    <a:bodyPr/>
                    <a:lstStyle/>
                    <a:p>
                      <a:pPr marL="0" lvl="2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100" dirty="0">
                          <a:solidFill>
                            <a:schemeClr val="dk2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Restaurant Name</a:t>
                      </a:r>
                      <a:endParaRPr sz="1100" dirty="0">
                        <a:solidFill>
                          <a:schemeClr val="dk2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2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Similarity</a:t>
                      </a:r>
                      <a:endParaRPr sz="1100" dirty="0">
                        <a:solidFill>
                          <a:schemeClr val="dk2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100" dirty="0">
                          <a:solidFill>
                            <a:schemeClr val="dk2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Pizzeria Pronto</a:t>
                      </a:r>
                      <a:endParaRPr sz="1100" dirty="0">
                        <a:solidFill>
                          <a:schemeClr val="dk2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0.99</a:t>
                      </a:r>
                      <a:endParaRPr sz="1400"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100" dirty="0">
                          <a:solidFill>
                            <a:schemeClr val="dk2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Waterside Cafe</a:t>
                      </a:r>
                      <a:endParaRPr sz="1100" dirty="0">
                        <a:solidFill>
                          <a:schemeClr val="dk2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0.97</a:t>
                      </a:r>
                      <a:endParaRPr sz="1400"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100" dirty="0">
                          <a:solidFill>
                            <a:schemeClr val="dk2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La Bonita Taco Shop</a:t>
                      </a:r>
                    </a:p>
                  </a:txBody>
                  <a:tcPr marL="91425" marR="91425" marT="68575" marB="68575" anchor="ctr">
                    <a:lnL w="76200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400" b="1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0.66</a:t>
                      </a:r>
                      <a:endParaRPr sz="1400" b="1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2185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0" name="Google Shape;200;p24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86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81543F-4B86-1D43-92B5-8D401FD92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757" y="98044"/>
            <a:ext cx="7480486" cy="494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424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APPENDIX</a:t>
            </a:r>
            <a:endParaRPr dirty="0"/>
          </a:p>
        </p:txBody>
      </p:sp>
      <p:sp>
        <p:nvSpPr>
          <p:cNvPr id="8" name="Google Shape;164;p21">
            <a:extLst>
              <a:ext uri="{FF2B5EF4-FFF2-40B4-BE49-F238E27FC236}">
                <a16:creationId xmlns:a16="http://schemas.microsoft.com/office/drawing/2014/main" id="{13ACBE80-0C7F-E74A-B3AD-595D4BA2E15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8197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893625" y="853882"/>
            <a:ext cx="3136800" cy="17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Content</a:t>
            </a:r>
            <a:endParaRPr b="1" dirty="0"/>
          </a:p>
          <a:p>
            <a:r>
              <a:rPr lang="en-IN" sz="900" dirty="0">
                <a:hlinkClick r:id="rId3"/>
              </a:rPr>
              <a:t>https://towardsdatascience.com/introduction-to-recommender-systems-6c66cf15ada</a:t>
            </a:r>
            <a:endParaRPr lang="en-IN" sz="900" dirty="0"/>
          </a:p>
          <a:p>
            <a:r>
              <a:rPr lang="en-IN" sz="900" dirty="0">
                <a:hlinkClick r:id="rId4"/>
              </a:rPr>
              <a:t>https://www.mckinsey.com/industries/retail/our-insights/how-retailers-can-keep-up-with-consumers#</a:t>
            </a:r>
            <a:endParaRPr lang="en-IN" sz="900" dirty="0"/>
          </a:p>
          <a:p>
            <a:endParaRPr lang="en-IN" sz="1000" dirty="0"/>
          </a:p>
        </p:txBody>
      </p:sp>
      <p:sp>
        <p:nvSpPr>
          <p:cNvPr id="145" name="Google Shape;145;p19"/>
          <p:cNvSpPr txBox="1">
            <a:spLocks noGrp="1"/>
          </p:cNvSpPr>
          <p:nvPr>
            <p:ph type="title"/>
          </p:nvPr>
        </p:nvSpPr>
        <p:spPr>
          <a:xfrm>
            <a:off x="893700" y="315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References</a:t>
            </a:r>
            <a:endParaRPr sz="2400" dirty="0"/>
          </a:p>
        </p:txBody>
      </p:sp>
      <p:sp>
        <p:nvSpPr>
          <p:cNvPr id="146" name="Google Shape;146;p19"/>
          <p:cNvSpPr txBox="1">
            <a:spLocks noGrp="1"/>
          </p:cNvSpPr>
          <p:nvPr>
            <p:ph type="body" idx="2"/>
          </p:nvPr>
        </p:nvSpPr>
        <p:spPr>
          <a:xfrm>
            <a:off x="4219453" y="853882"/>
            <a:ext cx="3136800" cy="17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Images</a:t>
            </a:r>
            <a:endParaRPr b="1" dirty="0"/>
          </a:p>
          <a:p>
            <a:r>
              <a:rPr lang="en-IN" sz="900" dirty="0">
                <a:hlinkClick r:id="rId5"/>
              </a:rPr>
              <a:t>https://www.roboticsbusinessreview.com/wp-content/uploads/2019/11/AdobeStock_196117060-1024x683.jpeg</a:t>
            </a:r>
            <a:endParaRPr lang="en-IN" sz="900" dirty="0"/>
          </a:p>
          <a:p>
            <a:r>
              <a:rPr lang="en-IN" sz="900" dirty="0">
                <a:hlinkClick r:id="rId6"/>
              </a:rPr>
              <a:t>https://i.insider.com/56dbe6e5dd08953a4f8b4601</a:t>
            </a:r>
            <a:endParaRPr lang="en-IN" sz="900" dirty="0"/>
          </a:p>
          <a:p>
            <a:endParaRPr lang="en-IN" sz="900" dirty="0"/>
          </a:p>
        </p:txBody>
      </p:sp>
      <p:sp>
        <p:nvSpPr>
          <p:cNvPr id="147" name="Google Shape;147;p19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4"/>
          <p:cNvSpPr txBox="1">
            <a:spLocks noGrp="1"/>
          </p:cNvSpPr>
          <p:nvPr>
            <p:ph type="ctrTitle" idx="4294967295"/>
          </p:nvPr>
        </p:nvSpPr>
        <p:spPr>
          <a:xfrm>
            <a:off x="916025" y="726094"/>
            <a:ext cx="5561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/>
                </a:solidFill>
              </a:rPr>
              <a:t>Thank You!</a:t>
            </a:r>
            <a:endParaRPr sz="6000" dirty="0">
              <a:solidFill>
                <a:schemeClr val="accent2"/>
              </a:solidFill>
            </a:endParaRPr>
          </a:p>
        </p:txBody>
      </p:sp>
      <p:sp>
        <p:nvSpPr>
          <p:cNvPr id="335" name="Google Shape;335;p34"/>
          <p:cNvSpPr txBox="1">
            <a:spLocks noGrp="1"/>
          </p:cNvSpPr>
          <p:nvPr>
            <p:ph type="subTitle" idx="4294967295"/>
          </p:nvPr>
        </p:nvSpPr>
        <p:spPr>
          <a:xfrm>
            <a:off x="916025" y="1754213"/>
            <a:ext cx="5561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lt1"/>
                </a:solidFill>
              </a:rPr>
              <a:t>Any questions?</a:t>
            </a:r>
            <a:endParaRPr sz="4800" b="1">
              <a:solidFill>
                <a:schemeClr val="lt1"/>
              </a:solidFill>
            </a:endParaRPr>
          </a:p>
        </p:txBody>
      </p:sp>
      <p:sp>
        <p:nvSpPr>
          <p:cNvPr id="337" name="Google Shape;337;p34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8" name="Google Shape;164;p21">
            <a:extLst>
              <a:ext uri="{FF2B5EF4-FFF2-40B4-BE49-F238E27FC236}">
                <a16:creationId xmlns:a16="http://schemas.microsoft.com/office/drawing/2014/main" id="{13ACBE80-0C7F-E74A-B3AD-595D4BA2E15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572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893700" y="978844"/>
            <a:ext cx="3094800" cy="6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What is a Recommender System?</a:t>
            </a:r>
            <a:endParaRPr sz="2400" dirty="0"/>
          </a:p>
        </p:txBody>
      </p:sp>
      <p:sp>
        <p:nvSpPr>
          <p:cNvPr id="162" name="Google Shape;162;p21"/>
          <p:cNvSpPr txBox="1">
            <a:spLocks noGrp="1"/>
          </p:cNvSpPr>
          <p:nvPr>
            <p:ph type="body" idx="1"/>
          </p:nvPr>
        </p:nvSpPr>
        <p:spPr>
          <a:xfrm>
            <a:off x="893700" y="1771650"/>
            <a:ext cx="3094800" cy="16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IN" sz="1800" dirty="0"/>
              <a:t>A recommender system is essentially an algorithm aimed at suggesting relevant items to users</a:t>
            </a:r>
            <a:r>
              <a:rPr lang="en" sz="1800" dirty="0"/>
              <a:t>.</a:t>
            </a:r>
            <a:endParaRPr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7D0DBB-2CFE-CD4B-9041-273567496C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547" r="17140"/>
          <a:stretch/>
        </p:blipFill>
        <p:spPr>
          <a:xfrm>
            <a:off x="4256454" y="0"/>
            <a:ext cx="4887546" cy="5064469"/>
          </a:xfrm>
          <a:prstGeom prst="rect">
            <a:avLst/>
          </a:prstGeom>
        </p:spPr>
      </p:pic>
      <p:sp>
        <p:nvSpPr>
          <p:cNvPr id="164" name="Google Shape;164;p21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>
            <a:spLocks noGrp="1"/>
          </p:cNvSpPr>
          <p:nvPr>
            <p:ph type="ctrTitle" idx="4294967295"/>
          </p:nvPr>
        </p:nvSpPr>
        <p:spPr>
          <a:xfrm>
            <a:off x="940500" y="1877868"/>
            <a:ext cx="7517700" cy="8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 dirty="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35%</a:t>
            </a:r>
            <a:endParaRPr sz="7200" b="1" dirty="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p27"/>
          <p:cNvSpPr txBox="1">
            <a:spLocks noGrp="1"/>
          </p:cNvSpPr>
          <p:nvPr>
            <p:ph type="subTitle" idx="4294967295"/>
          </p:nvPr>
        </p:nvSpPr>
        <p:spPr>
          <a:xfrm>
            <a:off x="940500" y="2412578"/>
            <a:ext cx="7517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sz="2000" dirty="0"/>
              <a:t>of all Amazon purchases</a:t>
            </a:r>
            <a:endParaRPr sz="2000" dirty="0"/>
          </a:p>
        </p:txBody>
      </p:sp>
      <p:sp>
        <p:nvSpPr>
          <p:cNvPr id="231" name="Google Shape;231;p27"/>
          <p:cNvSpPr txBox="1">
            <a:spLocks noGrp="1"/>
          </p:cNvSpPr>
          <p:nvPr>
            <p:ph type="ctrTitle" idx="4294967295"/>
          </p:nvPr>
        </p:nvSpPr>
        <p:spPr>
          <a:xfrm>
            <a:off x="940500" y="3306619"/>
            <a:ext cx="7517700" cy="89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 dirty="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70%</a:t>
            </a:r>
            <a:endParaRPr sz="4800" b="1" dirty="0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7"/>
          <p:cNvSpPr txBox="1">
            <a:spLocks noGrp="1"/>
          </p:cNvSpPr>
          <p:nvPr>
            <p:ph type="subTitle" idx="4294967295"/>
          </p:nvPr>
        </p:nvSpPr>
        <p:spPr>
          <a:xfrm>
            <a:off x="940500" y="3841329"/>
            <a:ext cx="75177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N" sz="2000" dirty="0"/>
              <a:t>o</a:t>
            </a:r>
            <a:r>
              <a:rPr lang="en" sz="2000" dirty="0"/>
              <a:t>f all Netflix content watched</a:t>
            </a:r>
            <a:endParaRPr sz="2000" dirty="0"/>
          </a:p>
        </p:txBody>
      </p:sp>
      <p:sp>
        <p:nvSpPr>
          <p:cNvPr id="233" name="Google Shape;233;p27"/>
          <p:cNvSpPr/>
          <p:nvPr/>
        </p:nvSpPr>
        <p:spPr>
          <a:xfrm>
            <a:off x="0" y="1791919"/>
            <a:ext cx="940500" cy="668700"/>
          </a:xfrm>
          <a:prstGeom prst="rightArrow">
            <a:avLst>
              <a:gd name="adj1" fmla="val 61815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7"/>
          <p:cNvSpPr/>
          <p:nvPr/>
        </p:nvSpPr>
        <p:spPr>
          <a:xfrm>
            <a:off x="0" y="3220669"/>
            <a:ext cx="940500" cy="668700"/>
          </a:xfrm>
          <a:prstGeom prst="rightArrow">
            <a:avLst>
              <a:gd name="adj1" fmla="val 61815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7" name="Google Shape;93;p13">
            <a:extLst>
              <a:ext uri="{FF2B5EF4-FFF2-40B4-BE49-F238E27FC236}">
                <a16:creationId xmlns:a16="http://schemas.microsoft.com/office/drawing/2014/main" id="{2F91BCEF-B55E-8F4C-9523-5162B6BDAAA2}"/>
              </a:ext>
            </a:extLst>
          </p:cNvPr>
          <p:cNvSpPr txBox="1">
            <a:spLocks/>
          </p:cNvSpPr>
          <p:nvPr/>
        </p:nvSpPr>
        <p:spPr>
          <a:xfrm>
            <a:off x="893700" y="434588"/>
            <a:ext cx="7628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accent6"/>
              </a:buClr>
              <a:buSzPts val="3200"/>
            </a:pPr>
            <a:r>
              <a:rPr lang="en-IN" sz="2400" dirty="0">
                <a:solidFill>
                  <a:schemeClr val="accent6"/>
                </a:solidFill>
                <a:latin typeface="Raleway"/>
                <a:sym typeface="Lato"/>
              </a:rPr>
              <a:t>Recommendations are taking over *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YELP DATASET</a:t>
            </a:r>
            <a:endParaRPr dirty="0"/>
          </a:p>
        </p:txBody>
      </p:sp>
      <p:sp>
        <p:nvSpPr>
          <p:cNvPr id="8" name="Google Shape;164;p21">
            <a:extLst>
              <a:ext uri="{FF2B5EF4-FFF2-40B4-BE49-F238E27FC236}">
                <a16:creationId xmlns:a16="http://schemas.microsoft.com/office/drawing/2014/main" id="{13ACBE80-0C7F-E74A-B3AD-595D4BA2E15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8661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ED0626-3ECD-924B-8D91-C756F6C22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24" y="922618"/>
            <a:ext cx="4279900" cy="3746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F94AAB-55A1-CE46-829E-EBB0E8F23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1525" y="922618"/>
            <a:ext cx="4343400" cy="3746500"/>
          </a:xfrm>
          <a:prstGeom prst="rect">
            <a:avLst/>
          </a:prstGeom>
        </p:spPr>
      </p:pic>
      <p:sp>
        <p:nvSpPr>
          <p:cNvPr id="24" name="Google Shape;161;p21">
            <a:extLst>
              <a:ext uri="{FF2B5EF4-FFF2-40B4-BE49-F238E27FC236}">
                <a16:creationId xmlns:a16="http://schemas.microsoft.com/office/drawing/2014/main" id="{4120DC5E-3EBC-E845-A8E2-5EC10C5E68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3700" y="109263"/>
            <a:ext cx="5381594" cy="6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Why Las Vegas?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101614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4" name="Google Shape;161;p21">
            <a:extLst>
              <a:ext uri="{FF2B5EF4-FFF2-40B4-BE49-F238E27FC236}">
                <a16:creationId xmlns:a16="http://schemas.microsoft.com/office/drawing/2014/main" id="{4120DC5E-3EBC-E845-A8E2-5EC10C5E68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93700" y="109263"/>
            <a:ext cx="5381594" cy="6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Why Las Vegas?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C09DDD-5C9D-7A40-B026-7DF20AAA2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25" y="891283"/>
            <a:ext cx="4114800" cy="3962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605D32-985D-B34C-A66A-26ACAA2BC3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891283"/>
            <a:ext cx="41148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071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200" dirty="0"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SVD RECOMMENDER</a:t>
            </a:r>
            <a:endParaRPr dirty="0"/>
          </a:p>
        </p:txBody>
      </p:sp>
      <p:sp>
        <p:nvSpPr>
          <p:cNvPr id="8" name="Google Shape;164;p21">
            <a:extLst>
              <a:ext uri="{FF2B5EF4-FFF2-40B4-BE49-F238E27FC236}">
                <a16:creationId xmlns:a16="http://schemas.microsoft.com/office/drawing/2014/main" id="{13ACBE80-0C7F-E74A-B3AD-595D4BA2E15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6696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93700" y="358388"/>
            <a:ext cx="6462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2400" dirty="0"/>
              <a:t>Single Value Decomposition SVD</a:t>
            </a:r>
            <a:endParaRPr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5" name="Google Shape;125;p17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93700" y="1373588"/>
                <a:ext cx="6462600" cy="35523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457200" lvl="0" indent="-342900" algn="l" rtl="0">
                  <a:spcBef>
                    <a:spcPts val="600"/>
                  </a:spcBef>
                  <a:spcAft>
                    <a:spcPts val="0"/>
                  </a:spcAft>
                  <a:buSzPts val="1800"/>
                  <a:buChar char="▷"/>
                </a:pPr>
                <a:r>
                  <a:rPr lang="en-US" sz="1800" dirty="0">
                    <a:latin typeface="Lato" panose="020B0604020202020204" charset="0"/>
                    <a:cs typeface="Lao UI" panose="020B0604020202020204" pitchFamily="34" charset="0"/>
                  </a:rPr>
                  <a:t>Data Reduction Algorithm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Char char="▷"/>
                </a:pPr>
                <a:r>
                  <a:rPr lang="en-US" sz="1800" dirty="0">
                    <a:latin typeface="Lato" panose="020B0604020202020204" charset="0"/>
                    <a:cs typeface="Lao UI" panose="020B0604020202020204" pitchFamily="34" charset="0"/>
                  </a:rPr>
                  <a:t>Decomposes the original Data into three different matrix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Char char="▷"/>
                </a:pPr>
                <a:endParaRPr lang="en-US" dirty="0">
                  <a:latin typeface="Lao UI" panose="020B0604020202020204" pitchFamily="34" charset="0"/>
                  <a:cs typeface="Lao UI" panose="020B0604020202020204" pitchFamily="34" charset="0"/>
                </a:endParaRPr>
              </a:p>
              <a:p>
                <a:pPr marL="114300" lvl="0" indent="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SG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SG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SG" b="0" i="1" smtClean="0">
                          <a:latin typeface="Cambria Math" panose="02040503050406030204" pitchFamily="18" charset="0"/>
                        </a:rPr>
                        <m:t>𝑈𝑆</m:t>
                      </m:r>
                      <m:sSup>
                        <m:sSupPr>
                          <m:ctrlPr>
                            <a:rPr lang="en-SG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p>
                          <m:r>
                            <a:rPr lang="en-SG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</m:oMath>
                  </m:oMathPara>
                </a14:m>
                <a:endParaRPr lang="en-US" dirty="0">
                  <a:latin typeface="Lao UI" panose="020B0604020202020204" pitchFamily="34" charset="0"/>
                  <a:cs typeface="Lao UI" panose="020B0604020202020204" pitchFamily="34" charset="0"/>
                </a:endParaRP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Char char="▷"/>
                </a:pPr>
                <a:endParaRPr lang="en-US" dirty="0">
                  <a:latin typeface="Lao UI" panose="020B0604020202020204" pitchFamily="34" charset="0"/>
                  <a:cs typeface="Lao UI" panose="020B0604020202020204" pitchFamily="34" charset="0"/>
                </a:endParaRP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Char char="▷"/>
                </a:pPr>
                <a:r>
                  <a:rPr lang="en-SG" sz="1800" dirty="0" err="1">
                    <a:latin typeface="Lao UI" panose="020B0604020202020204" pitchFamily="34" charset="0"/>
                    <a:cs typeface="Lao UI" panose="020B0604020202020204" pitchFamily="34" charset="0"/>
                  </a:rPr>
                  <a:t>TruncateSVD</a:t>
                </a:r>
                <a:r>
                  <a:rPr lang="en-SG" sz="1800" dirty="0">
                    <a:latin typeface="Lao UI" panose="020B0604020202020204" pitchFamily="34" charset="0"/>
                    <a:cs typeface="Lao UI" panose="020B0604020202020204" pitchFamily="34" charset="0"/>
                  </a:rPr>
                  <a:t>() returns the Dot product of U and S</a:t>
                </a:r>
              </a:p>
              <a:p>
                <a:pPr marL="457200" lvl="0" indent="-34290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Char char="▷"/>
                </a:pPr>
                <a:endParaRPr lang="en-SG" sz="1800" dirty="0">
                  <a:latin typeface="Lao UI" panose="020B0604020202020204" pitchFamily="34" charset="0"/>
                  <a:cs typeface="Lao UI" panose="020B0604020202020204" pitchFamily="34" charset="0"/>
                </a:endParaRPr>
              </a:p>
              <a:p>
                <a:pPr marL="114300" lvl="0" indent="0" algn="l" rtl="0">
                  <a:spcBef>
                    <a:spcPts val="0"/>
                  </a:spcBef>
                  <a:spcAft>
                    <a:spcPts val="0"/>
                  </a:spcAft>
                  <a:buSzPts val="1800"/>
                  <a:buNone/>
                </a:pPr>
                <a:endParaRPr sz="1800" dirty="0">
                  <a:latin typeface="Lao UI" panose="020B0604020202020204" pitchFamily="34" charset="0"/>
                  <a:cs typeface="Lao UI" panose="020B0604020202020204" pitchFamily="34" charset="0"/>
                </a:endParaRPr>
              </a:p>
            </p:txBody>
          </p:sp>
        </mc:Choice>
        <mc:Fallback xmlns="">
          <p:sp>
            <p:nvSpPr>
              <p:cNvPr id="125" name="Google Shape;125;p17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93700" y="1373588"/>
                <a:ext cx="6462600" cy="355230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SG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80575" y="4696933"/>
            <a:ext cx="548700" cy="31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838DD5-B9D7-4221-B5B7-F894F54219D6}"/>
              </a:ext>
            </a:extLst>
          </p:cNvPr>
          <p:cNvSpPr/>
          <p:nvPr/>
        </p:nvSpPr>
        <p:spPr>
          <a:xfrm>
            <a:off x="1064419" y="3986213"/>
            <a:ext cx="1400175" cy="71072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1,277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C4BCFE-A37E-4552-BB33-C788F99BC6FC}"/>
              </a:ext>
            </a:extLst>
          </p:cNvPr>
          <p:cNvSpPr/>
          <p:nvPr/>
        </p:nvSpPr>
        <p:spPr>
          <a:xfrm>
            <a:off x="2464594" y="3986213"/>
            <a:ext cx="1307306" cy="71072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/>
              <a:t>250,811</a:t>
            </a:r>
            <a:endParaRPr lang="en-SG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E48C35-6CE7-4036-8532-89D692B7636D}"/>
              </a:ext>
            </a:extLst>
          </p:cNvPr>
          <p:cNvSpPr/>
          <p:nvPr/>
        </p:nvSpPr>
        <p:spPr>
          <a:xfrm>
            <a:off x="5379244" y="3986213"/>
            <a:ext cx="1307306" cy="71072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1,277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5E76B3-14FD-4DE7-834F-D48E1F0509B2}"/>
              </a:ext>
            </a:extLst>
          </p:cNvPr>
          <p:cNvSpPr/>
          <p:nvPr/>
        </p:nvSpPr>
        <p:spPr>
          <a:xfrm>
            <a:off x="6702647" y="3986213"/>
            <a:ext cx="1307306" cy="71072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12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04145FB-70AF-4ADA-B906-4E8754CEB897}"/>
              </a:ext>
            </a:extLst>
          </p:cNvPr>
          <p:cNvSpPr/>
          <p:nvPr/>
        </p:nvSpPr>
        <p:spPr>
          <a:xfrm>
            <a:off x="3936206" y="4157663"/>
            <a:ext cx="1307306" cy="3857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26746099"/>
      </p:ext>
    </p:extLst>
  </p:cSld>
  <p:clrMapOvr>
    <a:masterClrMapping/>
  </p:clrMapOvr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677480"/>
      </a:dk1>
      <a:lt1>
        <a:srgbClr val="FFFFFF"/>
      </a:lt1>
      <a:dk2>
        <a:srgbClr val="2185C5"/>
      </a:dk2>
      <a:lt2>
        <a:srgbClr val="DEE2E6"/>
      </a:lt2>
      <a:accent1>
        <a:srgbClr val="2185C5"/>
      </a:accent1>
      <a:accent2>
        <a:srgbClr val="7ECEFD"/>
      </a:accent2>
      <a:accent3>
        <a:srgbClr val="F20253"/>
      </a:accent3>
      <a:accent4>
        <a:srgbClr val="FF9715"/>
      </a:accent4>
      <a:accent5>
        <a:srgbClr val="1C3AA9"/>
      </a:accent5>
      <a:accent6>
        <a:srgbClr val="97ABBC"/>
      </a:accent6>
      <a:hlink>
        <a:srgbClr val="2185C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</TotalTime>
  <Words>208</Words>
  <Application>Microsoft Macintosh PowerPoint</Application>
  <PresentationFormat>On-screen Show (16:9)</PresentationFormat>
  <Paragraphs>74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Lao UI</vt:lpstr>
      <vt:lpstr>Cambria Math</vt:lpstr>
      <vt:lpstr>Raleway</vt:lpstr>
      <vt:lpstr>Arial</vt:lpstr>
      <vt:lpstr>Lato</vt:lpstr>
      <vt:lpstr>Antonio template</vt:lpstr>
      <vt:lpstr>Restaurant Recommender System</vt:lpstr>
      <vt:lpstr> INTRODUCTION</vt:lpstr>
      <vt:lpstr>What is a Recommender System?</vt:lpstr>
      <vt:lpstr>35%</vt:lpstr>
      <vt:lpstr> THE YELP DATASET</vt:lpstr>
      <vt:lpstr>Why Las Vegas?</vt:lpstr>
      <vt:lpstr>Why Las Vegas?</vt:lpstr>
      <vt:lpstr> SVD RECOMMENDER</vt:lpstr>
      <vt:lpstr>Single Value Decomposition SVD</vt:lpstr>
      <vt:lpstr>Recommender Process</vt:lpstr>
      <vt:lpstr>Recommendation Results: Restaurant Name  :  Bacchanal Buffet </vt:lpstr>
      <vt:lpstr>PowerPoint Presentation</vt:lpstr>
      <vt:lpstr> APPENDIX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Restaurant Recommendation System</dc:title>
  <cp:lastModifiedBy>Microsoft Office User</cp:lastModifiedBy>
  <cp:revision>35</cp:revision>
  <dcterms:modified xsi:type="dcterms:W3CDTF">2020-10-08T18:33:41Z</dcterms:modified>
</cp:coreProperties>
</file>